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54"/>
  </p:notesMasterIdLst>
  <p:handoutMasterIdLst>
    <p:handoutMasterId r:id="rId55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FFFF"/>
    <a:srgbClr val="D7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25" autoAdjust="0"/>
  </p:normalViewPr>
  <p:slideViewPr>
    <p:cSldViewPr snapToObjects="1">
      <p:cViewPr varScale="1">
        <p:scale>
          <a:sx n="94" d="100"/>
          <a:sy n="94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29155-056F-194E-BB9B-E93E388996E0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AABA7-2054-1042-962D-840C12347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6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69F48-F68F-4539-B651-FC29AD2F04F7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B8771-6F5C-4185-9A8E-AA6003E4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1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8771-6F5C-4185-9A8E-AA6003E49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8771-6F5C-4185-9A8E-AA6003E4912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6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B8771-6F5C-4185-9A8E-AA6003E4912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4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CB65EC9-D561-FD48-AC8F-E1295293FBA1}" type="datetimeFigureOut">
              <a:rPr lang="en-US" smtClean="0"/>
              <a:pPr/>
              <a:t>12/8/2013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0B4D38A-3268-2E41-9EB1-8CB7D72FE5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5.xml"/><Relationship Id="rId18" Type="http://schemas.openxmlformats.org/officeDocument/2006/relationships/slide" Target="slide6.xml"/><Relationship Id="rId26" Type="http://schemas.openxmlformats.org/officeDocument/2006/relationships/slide" Target="slide22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23.xml"/><Relationship Id="rId12" Type="http://schemas.openxmlformats.org/officeDocument/2006/relationships/slide" Target="slide24.xml"/><Relationship Id="rId17" Type="http://schemas.openxmlformats.org/officeDocument/2006/relationships/slide" Target="slide25.xml"/><Relationship Id="rId25" Type="http://schemas.openxmlformats.org/officeDocument/2006/relationships/slide" Target="slide17.xml"/><Relationship Id="rId2" Type="http://schemas.openxmlformats.org/officeDocument/2006/relationships/notesSlide" Target="../notesSlides/notesSlide1.xml"/><Relationship Id="rId16" Type="http://schemas.openxmlformats.org/officeDocument/2006/relationships/slide" Target="slide20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slide" Target="slide19.xml"/><Relationship Id="rId24" Type="http://schemas.openxmlformats.org/officeDocument/2006/relationships/slide" Target="slide12.xml"/><Relationship Id="rId5" Type="http://schemas.openxmlformats.org/officeDocument/2006/relationships/slide" Target="slide13.xml"/><Relationship Id="rId15" Type="http://schemas.openxmlformats.org/officeDocument/2006/relationships/slide" Target="slide15.xml"/><Relationship Id="rId23" Type="http://schemas.openxmlformats.org/officeDocument/2006/relationships/slide" Target="slide7.xml"/><Relationship Id="rId10" Type="http://schemas.openxmlformats.org/officeDocument/2006/relationships/slide" Target="slide14.xml"/><Relationship Id="rId19" Type="http://schemas.openxmlformats.org/officeDocument/2006/relationships/slide" Target="slide11.xml"/><Relationship Id="rId4" Type="http://schemas.openxmlformats.org/officeDocument/2006/relationships/slide" Target="slide8.xml"/><Relationship Id="rId9" Type="http://schemas.openxmlformats.org/officeDocument/2006/relationships/slide" Target="slide9.xml"/><Relationship Id="rId14" Type="http://schemas.openxmlformats.org/officeDocument/2006/relationships/slide" Target="slide10.xml"/><Relationship Id="rId22" Type="http://schemas.openxmlformats.org/officeDocument/2006/relationships/slide" Target="slide26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320" y="2819400"/>
            <a:ext cx="7851648" cy="990600"/>
          </a:xfrm>
        </p:spPr>
        <p:txBody>
          <a:bodyPr>
            <a:noAutofit/>
          </a:bodyPr>
          <a:lstStyle/>
          <a:p>
            <a:r>
              <a:rPr lang="en-US" sz="55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chemeClr val="tx1">
                      <a:alpha val="40000"/>
                    </a:schemeClr>
                  </a:outerShdw>
                </a:effectLst>
                <a:latin typeface="Candara" pitchFamily="34" charset="0"/>
              </a:rPr>
              <a:t>Forces and Motion Review</a:t>
            </a:r>
            <a:endParaRPr lang="en-US" sz="55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chemeClr val="tx1">
                    <a:alpha val="40000"/>
                  </a:schemeClr>
                </a:outerShdw>
              </a:effectLst>
              <a:latin typeface="Candar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78766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+mj-lt"/>
                <a:hlinkClick r:id="rId2" action="ppaction://hlinksldjump"/>
              </a:rPr>
              <a:t>Game Board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What is friction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force between two objects as they rub against each other.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force when object pushes another.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force that pulls objects downward.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057400"/>
            <a:ext cx="7583487" cy="398033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Which of the following is an example of magnetism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bat hitting a baseball.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student pushing a chair.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paperclip being attracted to a magnet.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A push or pull is an example of a </a:t>
            </a:r>
            <a:r>
              <a:rPr lang="en-US" sz="3500" dirty="0" smtClean="0">
                <a:latin typeface="+mj-lt"/>
              </a:rPr>
              <a:t>____.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Distance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Force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E</a:t>
            </a:r>
            <a:r>
              <a:rPr lang="en-US" sz="3200" dirty="0" smtClean="0">
                <a:latin typeface="+mj-lt"/>
              </a:rPr>
              <a:t>nergy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560" y="2231660"/>
            <a:ext cx="8229600" cy="40167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500" dirty="0">
                <a:latin typeface="+mj-lt"/>
              </a:rPr>
              <a:t>Which of the following </a:t>
            </a:r>
            <a:r>
              <a:rPr lang="en-US" sz="3500" dirty="0" smtClean="0">
                <a:latin typeface="+mj-lt"/>
              </a:rPr>
              <a:t>is NOT an example of </a:t>
            </a:r>
            <a:r>
              <a:rPr lang="en-US" sz="3500" dirty="0">
                <a:latin typeface="+mj-lt"/>
              </a:rPr>
              <a:t>potential </a:t>
            </a:r>
            <a:r>
              <a:rPr lang="en-US" sz="3500" dirty="0" smtClean="0">
                <a:latin typeface="+mj-lt"/>
              </a:rPr>
              <a:t>energy?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pencil balancing on the edge of a desk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wall staying in place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An apple waiting to be eaten.</a:t>
            </a:r>
            <a:endParaRPr lang="en-US" sz="3200" dirty="0" smtClean="0">
              <a:latin typeface="+mj-lt"/>
            </a:endParaRPr>
          </a:p>
          <a:p>
            <a:pPr marL="514350" indent="-514350" algn="ctr">
              <a:buAutoNum type="alphaLcParenR"/>
            </a:pP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21640" y="2046994"/>
            <a:ext cx="8229600" cy="42776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3500" dirty="0" smtClean="0">
                <a:latin typeface="+mj-lt"/>
              </a:rPr>
              <a:t>Which </a:t>
            </a:r>
            <a:r>
              <a:rPr lang="en-US" sz="3500" dirty="0">
                <a:latin typeface="+mj-lt"/>
              </a:rPr>
              <a:t>of the following </a:t>
            </a:r>
            <a:r>
              <a:rPr lang="en-US" sz="3500" dirty="0" smtClean="0">
                <a:latin typeface="+mj-lt"/>
              </a:rPr>
              <a:t>is an example of </a:t>
            </a:r>
            <a:r>
              <a:rPr lang="en-US" sz="3500" dirty="0">
                <a:latin typeface="+mj-lt"/>
              </a:rPr>
              <a:t>kinetic </a:t>
            </a:r>
            <a:r>
              <a:rPr lang="en-US" sz="3500" dirty="0" smtClean="0">
                <a:latin typeface="+mj-lt"/>
              </a:rPr>
              <a:t>energy?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rollercoaster coming down.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pencil lying inside a desk.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car parked in the parking lot.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dirty="0" smtClean="0"/>
              <a:t> </a:t>
            </a:r>
            <a:r>
              <a:rPr lang="en-US" sz="3300" dirty="0" smtClean="0"/>
              <a:t>Question 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587906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Each object represents 10.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6857" y="3446930"/>
            <a:ext cx="10652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Markers</a:t>
            </a:r>
          </a:p>
          <a:p>
            <a:pPr algn="ctr"/>
            <a:endParaRPr lang="en-US" dirty="0" smtClean="0">
              <a:solidFill>
                <a:srgbClr val="FFFFFF"/>
              </a:solidFill>
            </a:endParaRPr>
          </a:p>
          <a:p>
            <a:pPr algn="ctr"/>
            <a:endParaRPr lang="en-US" dirty="0" smtClean="0">
              <a:solidFill>
                <a:srgbClr val="FFFFFF"/>
              </a:solidFill>
            </a:endParaRPr>
          </a:p>
          <a:p>
            <a:pPr algn="ctr"/>
            <a:endParaRPr lang="en-US" dirty="0" smtClean="0">
              <a:solidFill>
                <a:srgbClr val="FFFFFF"/>
              </a:solidFill>
            </a:endParaRPr>
          </a:p>
          <a:p>
            <a:pPr algn="ctr"/>
            <a:endParaRPr lang="en-US" dirty="0" smtClean="0">
              <a:solidFill>
                <a:srgbClr val="FFFFFF"/>
              </a:solidFill>
            </a:endParaRPr>
          </a:p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Crayons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1640" y="2046994"/>
            <a:ext cx="8229600" cy="40167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endParaRPr lang="en-US" sz="2400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tx2"/>
                </a:solidFill>
                <a:latin typeface="+mj-lt"/>
              </a:rPr>
              <a:t>Why is pushing a chair across the floor called </a:t>
            </a:r>
            <a:r>
              <a:rPr lang="en-US" sz="6600" i="1" dirty="0" smtClean="0">
                <a:solidFill>
                  <a:schemeClr val="tx2"/>
                </a:solidFill>
                <a:latin typeface="+mj-lt"/>
              </a:rPr>
              <a:t>work</a:t>
            </a:r>
            <a:r>
              <a:rPr lang="en-US" sz="6600" dirty="0" smtClean="0">
                <a:solidFill>
                  <a:schemeClr val="tx2"/>
                </a:solidFill>
                <a:latin typeface="+mj-lt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smtClean="0">
                <a:latin typeface="+mj-lt"/>
              </a:rPr>
              <a:t>Explain why a sled sitting on top of a hill is considered a potential energy?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21640" y="2362200"/>
            <a:ext cx="8229600" cy="3701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500" dirty="0">
                <a:latin typeface="+mj-lt"/>
              </a:rPr>
              <a:t>Which of the following is another word for stored energy</a:t>
            </a:r>
            <a:r>
              <a:rPr lang="en-US" sz="3500" dirty="0" smtClean="0">
                <a:latin typeface="+mj-lt"/>
              </a:rPr>
              <a:t>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Kinetic energy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Potential energy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Work</a:t>
            </a:r>
            <a:endParaRPr lang="en-US" sz="3200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5431" y="3809999"/>
            <a:ext cx="86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Dogs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21640" y="2362200"/>
            <a:ext cx="8229600" cy="3701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500" dirty="0" smtClean="0">
                <a:latin typeface="+mj-lt"/>
              </a:rPr>
              <a:t>What is the definition of speed?</a:t>
            </a:r>
          </a:p>
          <a:p>
            <a:pPr marL="0" indent="0" algn="ctr">
              <a:buNone/>
            </a:pPr>
            <a:endParaRPr lang="en-US" sz="3500" dirty="0" smtClean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The location of an object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How fast an object moves over a distance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An object in motion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209800"/>
            <a:ext cx="7583487" cy="3733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What is the definition of work?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When a force changes an objects motion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The amount of force needed to move an object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The distance between two objects.</a:t>
            </a:r>
            <a:endParaRPr lang="en-US" sz="3200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5" name="Action Button: Custom 4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658728"/>
              </p:ext>
            </p:extLst>
          </p:nvPr>
        </p:nvGraphicFramePr>
        <p:xfrm>
          <a:off x="0" y="2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Position and</a:t>
                      </a:r>
                      <a:r>
                        <a:rPr lang="en-US" sz="20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 Motion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Force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Work and Energy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Vocabulary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halkboard"/>
                          <a:cs typeface="Chalkboard"/>
                        </a:rPr>
                        <a:t>Demonstrate It</a:t>
                      </a:r>
                      <a:endParaRPr lang="en-US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</a:schemeClr>
                        </a:gs>
                        <a:gs pos="100000">
                          <a:srgbClr val="FFFFFF"/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3" action="ppaction://hlinksldjump"/>
                        </a:rPr>
                        <a:t>Question 1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4" action="ppaction://hlinksldjump"/>
                        </a:rPr>
                        <a:t>Question 1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5" action="ppaction://hlinksldjump"/>
                        </a:rPr>
                        <a:t>Question 1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6" action="ppaction://hlinksldjump"/>
                        </a:rPr>
                        <a:t>Question 1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7" action="ppaction://hlinksldjump"/>
                        </a:rPr>
                        <a:t>Question 1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8" action="ppaction://hlinksldjump"/>
                        </a:rPr>
                        <a:t>Question 2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9" action="ppaction://hlinksldjump"/>
                        </a:rPr>
                        <a:t>Question 2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0" action="ppaction://hlinksldjump"/>
                        </a:rPr>
                        <a:t>Question 2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1" action="ppaction://hlinksldjump"/>
                        </a:rPr>
                        <a:t>Question 2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2" action="ppaction://hlinksldjump"/>
                        </a:rPr>
                        <a:t>Question 2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3" action="ppaction://hlinksldjump"/>
                        </a:rPr>
                        <a:t>Question 3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4" action="ppaction://hlinksldjump"/>
                        </a:rPr>
                        <a:t>Question 3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5" action="ppaction://hlinksldjump"/>
                        </a:rPr>
                        <a:t>Question 3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6" action="ppaction://hlinksldjump"/>
                        </a:rPr>
                        <a:t>Question 3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7" action="ppaction://hlinksldjump"/>
                        </a:rPr>
                        <a:t>Question 3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8" action="ppaction://hlinksldjump"/>
                        </a:rPr>
                        <a:t>Question 4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19" action="ppaction://hlinksldjump"/>
                        </a:rPr>
                        <a:t>Question 4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0" action="ppaction://hlinksldjump"/>
                        </a:rPr>
                        <a:t>Question 4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1" action="ppaction://hlinksldjump"/>
                        </a:rPr>
                        <a:t>Question 4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2" action="ppaction://hlinksldjump"/>
                        </a:rPr>
                        <a:t>Question 4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3" action="ppaction://hlinksldjump"/>
                        </a:rPr>
                        <a:t>Question 5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4" action="ppaction://hlinksldjump"/>
                        </a:rPr>
                        <a:t>Question 5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5" action="ppaction://hlinksldjump"/>
                        </a:rPr>
                        <a:t>Question 5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6" action="ppaction://hlinksldjump"/>
                        </a:rPr>
                        <a:t>Question 5</a:t>
                      </a:r>
                      <a:endParaRPr lang="en-US" u="sng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halkboard"/>
                          <a:cs typeface="Chalkboard"/>
                          <a:hlinkClick r:id="rId27" action="ppaction://hlinksldjump"/>
                        </a:rPr>
                        <a:t>Question 5</a:t>
                      </a:r>
                      <a:endParaRPr lang="en-US" dirty="0">
                        <a:solidFill>
                          <a:schemeClr val="bg1"/>
                        </a:solidFill>
                        <a:latin typeface="Chalkboard"/>
                        <a:cs typeface="Chalkboard"/>
                      </a:endParaRPr>
                    </a:p>
                  </a:txBody>
                  <a:tcPr anchor="ctr">
                    <a:gradFill flip="none" rotWithShape="1">
                      <a:gsLst>
                        <a:gs pos="75000">
                          <a:schemeClr val="accent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What is the definition of gravity?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UcParenR"/>
            </a:pPr>
            <a:r>
              <a:rPr lang="en-US" sz="3200" dirty="0" smtClean="0">
                <a:latin typeface="+mj-lt"/>
              </a:rPr>
              <a:t>A pulling force between you and Earth</a:t>
            </a:r>
          </a:p>
          <a:p>
            <a:pPr marL="514350" indent="-514350" algn="ctr">
              <a:buAutoNum type="alphaUcParenR"/>
            </a:pPr>
            <a:r>
              <a:rPr lang="en-US" sz="3200" dirty="0" smtClean="0">
                <a:latin typeface="+mj-lt"/>
              </a:rPr>
              <a:t>The amount of friction between two objects</a:t>
            </a:r>
          </a:p>
          <a:p>
            <a:pPr marL="514350" indent="-514350" algn="ctr">
              <a:buAutoNum type="alphaUcParenR"/>
            </a:pPr>
            <a:r>
              <a:rPr lang="en-US" sz="3200" dirty="0" smtClean="0">
                <a:latin typeface="+mj-lt"/>
              </a:rPr>
              <a:t>The movement of an object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05000"/>
            <a:ext cx="7583487" cy="4132730"/>
          </a:xfrm>
        </p:spPr>
        <p:txBody>
          <a:bodyPr>
            <a:normAutofit/>
          </a:bodyPr>
          <a:lstStyle/>
          <a:p>
            <a:pPr lvl="0" algn="ctr">
              <a:buClr>
                <a:srgbClr val="089CA2"/>
              </a:buClr>
              <a:buNone/>
            </a:pPr>
            <a:r>
              <a:rPr lang="en-US" sz="3500" dirty="0" smtClean="0">
                <a:latin typeface="Calibri"/>
              </a:rPr>
              <a:t>What is the definition of distance?</a:t>
            </a:r>
          </a:p>
          <a:p>
            <a:pPr lvl="0" algn="ctr">
              <a:buClr>
                <a:srgbClr val="089CA2"/>
              </a:buClr>
              <a:buNone/>
            </a:pPr>
            <a:endParaRPr lang="en-US" sz="3500" dirty="0">
              <a:latin typeface="Calibri"/>
            </a:endParaRP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dirty="0" smtClean="0">
                <a:latin typeface="Calibri"/>
              </a:rPr>
              <a:t>How fast an object is moving</a:t>
            </a: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dirty="0" smtClean="0">
                <a:latin typeface="Calibri"/>
              </a:rPr>
              <a:t>The amount of space between two objects</a:t>
            </a: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dirty="0" smtClean="0">
                <a:latin typeface="Calibri"/>
              </a:rPr>
              <a:t>The movement of an object from one position to another.</a:t>
            </a:r>
            <a:endParaRPr lang="en-US" sz="3200" dirty="0">
              <a:latin typeface="Calibri"/>
            </a:endParaRPr>
          </a:p>
          <a:p>
            <a:pPr algn="ctr">
              <a:buNone/>
            </a:pP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What is the definition of force?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The amount of energy needed to move an object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How far an object moves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push or a pull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Demonstrate motion and explain why this is an example of motion.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Demonstrate gravity and explain why this is an example of gravity.</a:t>
            </a:r>
            <a:endParaRPr lang="en-US" sz="6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438400"/>
            <a:ext cx="7583487" cy="35993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Demonstrate work and explain why this is an example of work.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28800"/>
            <a:ext cx="8229600" cy="42973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dirty="0">
                <a:latin typeface="+mj-lt"/>
              </a:rPr>
              <a:t>Demonstrate how an object will slow down because of friction.  What caused the friction?</a:t>
            </a:r>
            <a:endParaRPr lang="en-US" sz="60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Demonstrate a change in distance between two objects.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</a:t>
            </a:r>
            <a:r>
              <a:rPr lang="en-US" dirty="0" smtClean="0"/>
              <a:t>It </a:t>
            </a:r>
            <a:r>
              <a:rPr lang="en-US" sz="3300" dirty="0" smtClean="0"/>
              <a:t>Question </a:t>
            </a:r>
            <a:r>
              <a:rPr lang="en-US" sz="3300" dirty="0" smtClean="0"/>
              <a:t>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 algn="ctr">
              <a:buNone/>
            </a:pPr>
            <a:r>
              <a:rPr lang="en-US" sz="6600" dirty="0" smtClean="0">
                <a:latin typeface="+mj-lt"/>
              </a:rPr>
              <a:t>Your teacher will tell you whether your description was correct.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and Motion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anchor="ctr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6600" dirty="0">
                <a:solidFill>
                  <a:schemeClr val="tx2"/>
                </a:solidFill>
                <a:latin typeface="+mj-lt"/>
              </a:rPr>
              <a:t>How can we determine the distance between two objects?</a:t>
            </a:r>
          </a:p>
          <a:p>
            <a:pPr algn="ctr">
              <a:buNone/>
            </a:pPr>
            <a:endParaRPr lang="en-US" sz="6600" dirty="0">
              <a:solidFill>
                <a:schemeClr val="tx2"/>
              </a:solidFill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6000" dirty="0">
                <a:solidFill>
                  <a:schemeClr val="tx2"/>
                </a:solidFill>
                <a:latin typeface="+mj-lt"/>
              </a:rPr>
              <a:t>By looking at it</a:t>
            </a:r>
          </a:p>
          <a:p>
            <a:pPr marL="514350" indent="-514350" algn="ctr">
              <a:buAutoNum type="alphaLcParenR"/>
            </a:pPr>
            <a:r>
              <a:rPr lang="en-US" sz="6000" dirty="0">
                <a:solidFill>
                  <a:schemeClr val="tx2"/>
                </a:solidFill>
                <a:latin typeface="+mj-lt"/>
              </a:rPr>
              <a:t>By guessing</a:t>
            </a:r>
          </a:p>
          <a:p>
            <a:pPr marL="514350" indent="-514350" algn="ctr">
              <a:buAutoNum type="alphaLcParenR"/>
            </a:pPr>
            <a:r>
              <a:rPr lang="en-US" sz="6000" b="1" dirty="0">
                <a:solidFill>
                  <a:schemeClr val="tx2"/>
                </a:solidFill>
                <a:latin typeface="+mj-lt"/>
              </a:rPr>
              <a:t>By measuring it</a:t>
            </a:r>
            <a:endParaRPr lang="en-US" sz="9600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Describe the position of </a:t>
            </a:r>
            <a:r>
              <a:rPr lang="en-US" sz="6600" dirty="0" smtClean="0">
                <a:latin typeface="+mj-lt"/>
              </a:rPr>
              <a:t>the teacher’s desk </a:t>
            </a:r>
            <a:r>
              <a:rPr lang="en-US" sz="6600" dirty="0">
                <a:latin typeface="+mj-lt"/>
              </a:rPr>
              <a:t>in relation to the door.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</a:t>
            </a:r>
            <a:r>
              <a:rPr lang="en-US" dirty="0" smtClean="0"/>
              <a:t>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286000"/>
            <a:ext cx="7583487" cy="3505200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en-US" sz="6600" dirty="0" smtClean="0">
              <a:latin typeface="+mj-lt"/>
            </a:endParaRPr>
          </a:p>
          <a:p>
            <a:pPr algn="ctr">
              <a:buNone/>
            </a:pPr>
            <a:r>
              <a:rPr lang="en-US" sz="7200" dirty="0">
                <a:latin typeface="+mj-lt"/>
              </a:rPr>
              <a:t>How do we measure speed?</a:t>
            </a:r>
          </a:p>
          <a:p>
            <a:pPr algn="ctr">
              <a:buNone/>
            </a:pPr>
            <a:endParaRPr lang="en-US" sz="72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6600" b="1" dirty="0">
                <a:latin typeface="+mj-lt"/>
              </a:rPr>
              <a:t>By finding how long it took us to travel a distance</a:t>
            </a:r>
          </a:p>
          <a:p>
            <a:pPr marL="514350" indent="-514350" algn="ctr">
              <a:buAutoNum type="alphaLcParenR"/>
            </a:pPr>
            <a:r>
              <a:rPr lang="en-US" sz="6600" dirty="0">
                <a:latin typeface="+mj-lt"/>
              </a:rPr>
              <a:t>By using a ruler</a:t>
            </a:r>
          </a:p>
          <a:p>
            <a:pPr marL="514350" indent="-514350" algn="ctr">
              <a:buAutoNum type="alphaLcParenR"/>
            </a:pPr>
            <a:r>
              <a:rPr lang="en-US" sz="6600" dirty="0">
                <a:latin typeface="+mj-lt"/>
              </a:rPr>
              <a:t>By  asking someone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286000"/>
            <a:ext cx="7583487" cy="3962400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en-US" sz="6600" dirty="0" smtClean="0">
              <a:latin typeface="+mj-lt"/>
            </a:endParaRPr>
          </a:p>
          <a:p>
            <a:pPr algn="ctr">
              <a:buNone/>
            </a:pPr>
            <a:r>
              <a:rPr lang="en-US" sz="7200" dirty="0">
                <a:latin typeface="+mj-lt"/>
              </a:rPr>
              <a:t>What does motion mean?</a:t>
            </a:r>
          </a:p>
          <a:p>
            <a:pPr algn="ctr">
              <a:buNone/>
            </a:pPr>
            <a:endParaRPr lang="en-US" sz="72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6600" dirty="0">
                <a:latin typeface="+mj-lt"/>
              </a:rPr>
              <a:t>How fast something moves</a:t>
            </a:r>
          </a:p>
          <a:p>
            <a:pPr marL="514350" indent="-514350" algn="ctr">
              <a:buAutoNum type="alphaLcParenR"/>
            </a:pPr>
            <a:r>
              <a:rPr lang="en-US" sz="6600" dirty="0">
                <a:latin typeface="+mj-lt"/>
              </a:rPr>
              <a:t>The location of an object</a:t>
            </a:r>
          </a:p>
          <a:p>
            <a:pPr marL="514350" indent="-514350" algn="ctr">
              <a:buAutoNum type="alphaLcParenR"/>
            </a:pPr>
            <a:r>
              <a:rPr lang="en-US" sz="6600" b="1" dirty="0">
                <a:latin typeface="+mj-lt"/>
              </a:rPr>
              <a:t>A change in the position of an object.</a:t>
            </a:r>
            <a:r>
              <a:rPr lang="en-US" sz="6600" dirty="0"/>
              <a:t/>
            </a:r>
            <a:br>
              <a:rPr lang="en-US" sz="6600" dirty="0"/>
            </a:br>
            <a:endParaRPr lang="en-US" sz="6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438400"/>
            <a:ext cx="7583487" cy="3276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How </a:t>
            </a:r>
            <a:r>
              <a:rPr lang="en-US" sz="3500" dirty="0">
                <a:latin typeface="+mj-lt"/>
              </a:rPr>
              <a:t>does a person's position change?</a:t>
            </a:r>
          </a:p>
          <a:p>
            <a:pPr algn="ctr">
              <a:buNone/>
            </a:pPr>
            <a:endParaRPr lang="en-US" sz="3200" dirty="0">
              <a:latin typeface="+mj-lt"/>
            </a:endParaRPr>
          </a:p>
          <a:p>
            <a:pPr marL="742950" indent="-742950" algn="ctr">
              <a:buAutoNum type="alphaLcParenR"/>
            </a:pPr>
            <a:r>
              <a:rPr lang="en-US" sz="3200" dirty="0">
                <a:latin typeface="+mj-lt"/>
              </a:rPr>
              <a:t>Staying still</a:t>
            </a:r>
          </a:p>
          <a:p>
            <a:pPr marL="742950" indent="-742950" algn="ctr">
              <a:buAutoNum type="alphaLcParenR"/>
            </a:pPr>
            <a:r>
              <a:rPr lang="en-US" sz="3200" b="1" dirty="0">
                <a:latin typeface="+mj-lt"/>
              </a:rPr>
              <a:t>Motion</a:t>
            </a:r>
          </a:p>
          <a:p>
            <a:pPr marL="742950" indent="-742950" algn="ctr">
              <a:buAutoNum type="alphaLcParenR"/>
            </a:pPr>
            <a:r>
              <a:rPr lang="en-US" sz="3200" dirty="0">
                <a:latin typeface="+mj-lt"/>
              </a:rPr>
              <a:t>Vibration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and Motion </a:t>
            </a:r>
            <a:r>
              <a:rPr lang="en-US" sz="3300" dirty="0" smtClean="0"/>
              <a:t>Question </a:t>
            </a:r>
            <a:r>
              <a:rPr lang="en-US" sz="3300" dirty="0" smtClean="0"/>
              <a:t>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/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Which of the following is a contact force?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An apple</a:t>
            </a: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A golf club hitting a golf ball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paperclip falling to the floor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>
                <a:latin typeface="+mj-lt"/>
              </a:rPr>
              <a:t>Name two examples of types of forces.</a:t>
            </a:r>
          </a:p>
          <a:p>
            <a:pPr algn="ctr">
              <a:buNone/>
            </a:pPr>
            <a:endParaRPr lang="en-US" sz="3200" dirty="0">
              <a:latin typeface="+mj-lt"/>
            </a:endParaRPr>
          </a:p>
          <a:p>
            <a:pPr algn="ctr">
              <a:buNone/>
            </a:pPr>
            <a:r>
              <a:rPr lang="en-US" sz="3200" dirty="0">
                <a:latin typeface="+mj-lt"/>
              </a:rPr>
              <a:t>Types of forces:</a:t>
            </a:r>
          </a:p>
          <a:p>
            <a:pPr algn="ctr">
              <a:buNone/>
            </a:pPr>
            <a:r>
              <a:rPr lang="en-US" sz="3200" dirty="0">
                <a:latin typeface="+mj-lt"/>
              </a:rPr>
              <a:t>*push		*gravity</a:t>
            </a:r>
          </a:p>
          <a:p>
            <a:pPr algn="ctr">
              <a:buNone/>
            </a:pPr>
            <a:r>
              <a:rPr lang="en-US" sz="3200" dirty="0">
                <a:latin typeface="+mj-lt"/>
              </a:rPr>
              <a:t>*pull			*magnetism</a:t>
            </a:r>
          </a:p>
          <a:p>
            <a:pPr algn="ctr">
              <a:buNone/>
            </a:pPr>
            <a:r>
              <a:rPr lang="en-US" sz="3200" dirty="0">
                <a:latin typeface="+mj-lt"/>
              </a:rPr>
              <a:t>*friction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4000" dirty="0" smtClean="0">
                <a:latin typeface="+mj-lt"/>
              </a:rPr>
              <a:t>What </a:t>
            </a:r>
            <a:r>
              <a:rPr lang="en-US" sz="4000" dirty="0">
                <a:latin typeface="+mj-lt"/>
              </a:rPr>
              <a:t>is friction?</a:t>
            </a:r>
          </a:p>
          <a:p>
            <a:pPr algn="ctr">
              <a:buNone/>
            </a:pPr>
            <a:endParaRPr lang="en-US" sz="40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600" b="1" dirty="0">
                <a:latin typeface="+mj-lt"/>
              </a:rPr>
              <a:t>A force between two objects as they rub against each other.</a:t>
            </a:r>
          </a:p>
          <a:p>
            <a:pPr marL="514350" indent="-514350" algn="ctr">
              <a:buAutoNum type="alphaLcParenR"/>
            </a:pPr>
            <a:r>
              <a:rPr lang="en-US" sz="3600" dirty="0">
                <a:latin typeface="+mj-lt"/>
              </a:rPr>
              <a:t>A force when object pushes another.</a:t>
            </a:r>
          </a:p>
          <a:p>
            <a:pPr marL="514350" indent="-514350" algn="ctr">
              <a:buAutoNum type="alphaLcParenR"/>
            </a:pPr>
            <a:r>
              <a:rPr lang="en-US" sz="3600" dirty="0">
                <a:latin typeface="+mj-lt"/>
              </a:rPr>
              <a:t>A force that pulls objects downward.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057400"/>
            <a:ext cx="7583487" cy="39803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Which of the following is an example of magnetism?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bat hitting a baseball.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student pushing a chair.</a:t>
            </a: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A paperclip being attracted to a magnet.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A push or pull is an example of a ____.</a:t>
            </a:r>
          </a:p>
          <a:p>
            <a:pPr algn="ctr">
              <a:buNone/>
            </a:pPr>
            <a:endParaRPr lang="en-US" sz="32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2800" dirty="0">
                <a:latin typeface="+mj-lt"/>
              </a:rPr>
              <a:t>Distance</a:t>
            </a:r>
          </a:p>
          <a:p>
            <a:pPr marL="514350" indent="-514350" algn="ctr">
              <a:buAutoNum type="alphaLcParenR"/>
            </a:pPr>
            <a:r>
              <a:rPr lang="en-US" sz="2800" b="1" dirty="0" smtClean="0">
                <a:latin typeface="+mj-lt"/>
              </a:rPr>
              <a:t>Force</a:t>
            </a:r>
          </a:p>
          <a:p>
            <a:pPr marL="514350" indent="-514350" algn="ctr">
              <a:buAutoNum type="alphaLcParenR"/>
            </a:pPr>
            <a:r>
              <a:rPr lang="en-US" sz="2800" dirty="0" smtClean="0">
                <a:latin typeface="+mj-lt"/>
              </a:rPr>
              <a:t>Energy</a:t>
            </a:r>
            <a:endParaRPr lang="en-US" sz="2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16560" y="2231660"/>
            <a:ext cx="8229600" cy="40167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500" dirty="0">
                <a:latin typeface="+mj-lt"/>
              </a:rPr>
              <a:t>Which of the following is NOT an example of potential energy?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pencil balancing on the edge of a desk</a:t>
            </a: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A wall staying in place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An apple waiting to be eaten.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21640" y="2046994"/>
            <a:ext cx="8229600" cy="42776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3500" dirty="0">
                <a:latin typeface="+mj-lt"/>
              </a:rPr>
              <a:t>Which of the following is an example of kinetic energy?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A rollercoaster coming down.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pencil lying inside a desk.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car parked in the parking lot.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 </a:t>
            </a:r>
            <a:r>
              <a:rPr lang="en-US" sz="3300" dirty="0" smtClean="0"/>
              <a:t>Question 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and Motion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3500" dirty="0">
                <a:solidFill>
                  <a:schemeClr val="tx2"/>
                </a:solidFill>
                <a:latin typeface="+mj-lt"/>
              </a:rPr>
              <a:t>How can we determine the distance between two objects</a:t>
            </a:r>
            <a:r>
              <a:rPr lang="en-US" sz="3500" dirty="0" smtClean="0">
                <a:solidFill>
                  <a:schemeClr val="tx2"/>
                </a:solidFill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 smtClean="0">
              <a:solidFill>
                <a:schemeClr val="tx2"/>
              </a:solidFill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solidFill>
                  <a:schemeClr val="tx2"/>
                </a:solidFill>
                <a:latin typeface="+mj-lt"/>
              </a:rPr>
              <a:t>By looking at it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solidFill>
                  <a:schemeClr val="tx2"/>
                </a:solidFill>
                <a:latin typeface="+mj-lt"/>
              </a:rPr>
              <a:t>By guessing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solidFill>
                  <a:schemeClr val="tx2"/>
                </a:solidFill>
                <a:latin typeface="+mj-lt"/>
              </a:rPr>
              <a:t>By measuring it</a:t>
            </a:r>
            <a:endParaRPr lang="en-US" sz="66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21640" y="2046994"/>
            <a:ext cx="8229600" cy="40167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endParaRPr lang="en-US" sz="2400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2"/>
                </a:solidFill>
                <a:latin typeface="+mj-lt"/>
              </a:rPr>
              <a:t>Why is pushing a chair across the floor called </a:t>
            </a:r>
            <a:r>
              <a:rPr lang="en-US" sz="3200" i="1" dirty="0">
                <a:solidFill>
                  <a:schemeClr val="tx2"/>
                </a:solidFill>
                <a:latin typeface="+mj-lt"/>
              </a:rPr>
              <a:t>work</a:t>
            </a:r>
            <a:r>
              <a:rPr lang="en-US" sz="3200" dirty="0">
                <a:solidFill>
                  <a:schemeClr val="tx2"/>
                </a:solidFill>
                <a:latin typeface="+mj-lt"/>
              </a:rPr>
              <a:t>?</a:t>
            </a:r>
          </a:p>
          <a:p>
            <a:pPr marL="0" indent="0" algn="ctr">
              <a:buFont typeface="Wingdings 2"/>
              <a:buNone/>
            </a:pPr>
            <a:endParaRPr lang="en-US" sz="3200" dirty="0" smtClean="0">
              <a:solidFill>
                <a:schemeClr val="tx2"/>
              </a:solidFill>
              <a:latin typeface="+mj-lt"/>
            </a:endParaRPr>
          </a:p>
          <a:p>
            <a:pPr marL="0" indent="0" algn="ctr">
              <a:buFont typeface="Wingdings 2"/>
              <a:buNone/>
            </a:pPr>
            <a:r>
              <a:rPr lang="en-US" sz="3200" b="1" dirty="0" smtClean="0">
                <a:solidFill>
                  <a:schemeClr val="tx2"/>
                </a:solidFill>
                <a:latin typeface="+mj-lt"/>
              </a:rPr>
              <a:t>Pushing a chair across the floor requires a force to create the motion of pushing the chair.</a:t>
            </a:r>
            <a:endParaRPr lang="en-US" sz="3200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+mj-lt"/>
              </a:rPr>
              <a:t>Explain why a sled sitting on top of a hill is considered a potential energy</a:t>
            </a:r>
            <a:r>
              <a:rPr lang="en-US" sz="3200" dirty="0" smtClean="0">
                <a:latin typeface="+mj-lt"/>
              </a:rPr>
              <a:t>?</a:t>
            </a:r>
          </a:p>
          <a:p>
            <a:pPr marL="0" indent="0" algn="ctr">
              <a:buNone/>
            </a:pPr>
            <a:endParaRPr lang="en-US" sz="3200" dirty="0">
              <a:latin typeface="+mj-lt"/>
            </a:endParaRPr>
          </a:p>
          <a:p>
            <a:pPr marL="0" indent="0" algn="ctr">
              <a:buNone/>
            </a:pPr>
            <a:r>
              <a:rPr lang="en-US" sz="3200" b="1" dirty="0" smtClean="0">
                <a:latin typeface="+mj-lt"/>
              </a:rPr>
              <a:t>The sled has the potential to slide down the hill, but it is not right now.</a:t>
            </a:r>
            <a:endParaRPr lang="en-US" sz="32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 smtClean="0"/>
              <a:t>Work and Energy </a:t>
            </a:r>
            <a:r>
              <a:rPr lang="en-US" sz="3300" baseline="0" dirty="0" smtClean="0"/>
              <a:t>Question 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21640" y="2362200"/>
            <a:ext cx="8229600" cy="3701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+mj-lt"/>
              </a:rPr>
              <a:t>Which of the following is another word for stored energy?</a:t>
            </a:r>
          </a:p>
          <a:p>
            <a:pPr marL="0" indent="0" algn="ctr">
              <a:buNone/>
            </a:pPr>
            <a:endParaRPr lang="en-US" sz="32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2800" dirty="0">
                <a:latin typeface="+mj-lt"/>
              </a:rPr>
              <a:t>Kinetic energy</a:t>
            </a:r>
          </a:p>
          <a:p>
            <a:pPr marL="514350" indent="-514350" algn="ctr">
              <a:buAutoNum type="alphaLcParenR"/>
            </a:pPr>
            <a:r>
              <a:rPr lang="en-US" sz="2800" b="1" dirty="0">
                <a:latin typeface="+mj-lt"/>
              </a:rPr>
              <a:t>Potential energy</a:t>
            </a:r>
          </a:p>
          <a:p>
            <a:pPr marL="514350" indent="-514350" algn="ctr">
              <a:buAutoNum type="alphaLcParenR"/>
            </a:pPr>
            <a:r>
              <a:rPr lang="en-US" sz="2800" dirty="0">
                <a:latin typeface="+mj-lt"/>
              </a:rPr>
              <a:t>Work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and Energy</a:t>
            </a:r>
            <a:r>
              <a:rPr lang="en-US" baseline="0" dirty="0" smtClean="0"/>
              <a:t> </a:t>
            </a:r>
            <a:r>
              <a:rPr lang="en-US" sz="3300" baseline="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21640" y="2362200"/>
            <a:ext cx="8229600" cy="3701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500" dirty="0">
                <a:latin typeface="+mj-lt"/>
              </a:rPr>
              <a:t>What is the definition of speed?</a:t>
            </a:r>
          </a:p>
          <a:p>
            <a:pPr marL="0" indent="0"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The location of an object</a:t>
            </a: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How fast an object moves over a distance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An object in motion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9463" y="2209800"/>
            <a:ext cx="7583487" cy="3733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What </a:t>
            </a:r>
            <a:r>
              <a:rPr lang="en-US" sz="3500" dirty="0">
                <a:latin typeface="+mj-lt"/>
              </a:rPr>
              <a:t>is the definition of work?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b="1" dirty="0">
                <a:latin typeface="+mj-lt"/>
              </a:rPr>
              <a:t>When a force changes an objects motion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The amount of force needed to move an object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The distance between two objects.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sz="3200" dirty="0" smtClean="0">
              <a:latin typeface="+mj-lt"/>
            </a:endParaRPr>
          </a:p>
          <a:p>
            <a:pPr algn="ctr">
              <a:buNone/>
            </a:pPr>
            <a:r>
              <a:rPr lang="en-US" sz="3500" dirty="0">
                <a:latin typeface="+mj-lt"/>
              </a:rPr>
              <a:t>What is the definition of gravity?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UcParenR"/>
            </a:pPr>
            <a:r>
              <a:rPr lang="en-US" sz="3200" b="1" dirty="0">
                <a:latin typeface="+mj-lt"/>
              </a:rPr>
              <a:t>A pulling force between you and Earth</a:t>
            </a:r>
          </a:p>
          <a:p>
            <a:pPr marL="514350" indent="-514350" algn="ctr">
              <a:buAutoNum type="alphaUcParenR"/>
            </a:pPr>
            <a:r>
              <a:rPr lang="en-US" sz="3200" dirty="0">
                <a:latin typeface="+mj-lt"/>
              </a:rPr>
              <a:t>The amount of friction between two objects</a:t>
            </a:r>
          </a:p>
          <a:p>
            <a:pPr marL="514350" indent="-514350" algn="ctr">
              <a:buAutoNum type="alphaUcParenR"/>
            </a:pPr>
            <a:r>
              <a:rPr lang="en-US" sz="3200" dirty="0">
                <a:latin typeface="+mj-lt"/>
              </a:rPr>
              <a:t>The movement of an object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9463" y="1905000"/>
            <a:ext cx="7583487" cy="4132730"/>
          </a:xfrm>
        </p:spPr>
        <p:txBody>
          <a:bodyPr>
            <a:normAutofit fontScale="92500"/>
          </a:bodyPr>
          <a:lstStyle/>
          <a:p>
            <a:pPr lvl="0" algn="ctr">
              <a:buClr>
                <a:srgbClr val="089CA2"/>
              </a:buClr>
              <a:buNone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lvl="0" algn="ctr">
              <a:buClr>
                <a:srgbClr val="089CA2"/>
              </a:buClr>
              <a:buNone/>
            </a:pPr>
            <a:r>
              <a:rPr lang="en-US" sz="3500" dirty="0">
                <a:latin typeface="Calibri"/>
              </a:rPr>
              <a:t>What is the definition of distance?</a:t>
            </a:r>
          </a:p>
          <a:p>
            <a:pPr lvl="0" algn="ctr">
              <a:buClr>
                <a:srgbClr val="089CA2"/>
              </a:buClr>
              <a:buNone/>
            </a:pPr>
            <a:endParaRPr lang="en-US" sz="3500" dirty="0">
              <a:latin typeface="Calibri"/>
            </a:endParaRP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dirty="0">
                <a:latin typeface="Calibri"/>
              </a:rPr>
              <a:t>How fast an object is moving</a:t>
            </a: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b="1" dirty="0">
                <a:latin typeface="Calibri"/>
              </a:rPr>
              <a:t>The amount of space between two objects</a:t>
            </a:r>
          </a:p>
          <a:p>
            <a:pPr marL="514350" lvl="0" indent="-514350" algn="ctr">
              <a:buClr>
                <a:srgbClr val="089CA2"/>
              </a:buClr>
              <a:buAutoNum type="alphaLcParenR"/>
            </a:pPr>
            <a:r>
              <a:rPr lang="en-US" sz="3200" dirty="0">
                <a:latin typeface="Calibri"/>
              </a:rPr>
              <a:t>The movement of an object from one position to another.</a:t>
            </a:r>
            <a:endParaRPr lang="en-US" sz="3200" dirty="0"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</a:t>
            </a:r>
            <a:r>
              <a:rPr lang="en-US" sz="3300" dirty="0" smtClean="0"/>
              <a:t>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sz="4500" dirty="0" smtClean="0">
              <a:latin typeface="+mj-lt"/>
            </a:endParaRPr>
          </a:p>
          <a:p>
            <a:pPr algn="ctr">
              <a:buNone/>
            </a:pPr>
            <a:r>
              <a:rPr lang="en-US" sz="4100" dirty="0">
                <a:latin typeface="+mj-lt"/>
              </a:rPr>
              <a:t>What is the definition of force?</a:t>
            </a:r>
          </a:p>
          <a:p>
            <a:pPr algn="ctr">
              <a:buNone/>
            </a:pPr>
            <a:endParaRPr lang="en-US" sz="54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800" dirty="0">
                <a:latin typeface="+mj-lt"/>
              </a:rPr>
              <a:t>The amount of energy needed to move an object</a:t>
            </a:r>
          </a:p>
          <a:p>
            <a:pPr marL="514350" indent="-514350" algn="ctr">
              <a:buAutoNum type="alphaLcParenR"/>
            </a:pPr>
            <a:r>
              <a:rPr lang="en-US" sz="3800" dirty="0">
                <a:latin typeface="+mj-lt"/>
              </a:rPr>
              <a:t>How far an object moves</a:t>
            </a:r>
          </a:p>
          <a:p>
            <a:pPr marL="514350" indent="-514350" algn="ctr">
              <a:buAutoNum type="alphaLcParenR"/>
            </a:pPr>
            <a:r>
              <a:rPr lang="en-US" sz="3800" b="1" dirty="0">
                <a:latin typeface="+mj-lt"/>
              </a:rPr>
              <a:t>A push or a pull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</a:t>
            </a:r>
            <a:r>
              <a:rPr lang="en-US" sz="3300" dirty="0" smtClean="0"/>
              <a:t>Question 5</a:t>
            </a:r>
            <a:endParaRPr lang="en-US" sz="3300" dirty="0"/>
          </a:p>
        </p:txBody>
      </p:sp>
      <p:sp>
        <p:nvSpPr>
          <p:cNvPr id="4" name="Action Button: Custom 3">
            <a:hlinkClick r:id="rId3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3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6000" b="1" dirty="0" smtClean="0">
                <a:latin typeface="+mj-lt"/>
              </a:rPr>
              <a:t>The teacher will decide whether you have correctly demonstrated motion.</a:t>
            </a:r>
            <a:endParaRPr lang="en-US" sz="60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6600" b="1" dirty="0">
                <a:latin typeface="+mj-lt"/>
              </a:rPr>
              <a:t>The teacher will decide whether you have correctly demonstrated </a:t>
            </a:r>
            <a:r>
              <a:rPr lang="en-US" sz="6600" b="1" dirty="0" smtClean="0">
                <a:latin typeface="+mj-lt"/>
              </a:rPr>
              <a:t>gravity.</a:t>
            </a:r>
            <a:endParaRPr lang="en-US" sz="6600" b="1" dirty="0">
              <a:latin typeface="+mj-lt"/>
            </a:endParaRPr>
          </a:p>
          <a:p>
            <a:pPr algn="ctr">
              <a:buNone/>
            </a:pP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286000"/>
            <a:ext cx="7583487" cy="3505200"/>
          </a:xfrm>
        </p:spPr>
        <p:txBody>
          <a:bodyPr anchor="ctr">
            <a:normAutofit lnSpcReduction="10000"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How </a:t>
            </a:r>
            <a:r>
              <a:rPr lang="en-US" sz="3500" dirty="0">
                <a:latin typeface="+mj-lt"/>
              </a:rPr>
              <a:t>do we measure speed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 smtClean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By finding how long it took us to travel a distance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By using a ruler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By  asking someone </a:t>
            </a:r>
            <a:endParaRPr lang="en-US" sz="3200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458199" cy="39041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b="1" dirty="0">
                <a:latin typeface="+mj-lt"/>
              </a:rPr>
              <a:t>The teacher will decide whether you have correctly demonstrated </a:t>
            </a:r>
            <a:r>
              <a:rPr lang="en-US" sz="6000" b="1" dirty="0" smtClean="0">
                <a:latin typeface="+mj-lt"/>
              </a:rPr>
              <a:t>friction.</a:t>
            </a:r>
            <a:endParaRPr lang="en-US" sz="60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3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6000" b="1" dirty="0">
                <a:latin typeface="+mj-lt"/>
              </a:rPr>
              <a:t>The teacher will decide whether you have correctly demonstrated motion.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Demonstrate </a:t>
            </a:r>
            <a:r>
              <a:rPr lang="en-US" dirty="0" smtClean="0"/>
              <a:t>It</a:t>
            </a:r>
            <a:r>
              <a:rPr lang="en-US" dirty="0" smtClean="0"/>
              <a:t> </a:t>
            </a:r>
            <a:r>
              <a:rPr lang="en-US" sz="3300" dirty="0" smtClean="0"/>
              <a:t>Question 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2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500" b="1" dirty="0">
                <a:latin typeface="+mj-lt"/>
              </a:rPr>
              <a:t>The teacher will decide whether you have correctly demonstrated </a:t>
            </a:r>
            <a:r>
              <a:rPr lang="en-US" sz="5500" b="1" dirty="0" smtClean="0">
                <a:latin typeface="+mj-lt"/>
              </a:rPr>
              <a:t>distance.</a:t>
            </a:r>
            <a:endParaRPr lang="en-US" sz="55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Demonstrate It </a:t>
            </a:r>
            <a:r>
              <a:rPr lang="en-US" sz="3300" dirty="0" smtClean="0"/>
              <a:t>Question </a:t>
            </a:r>
            <a:r>
              <a:rPr lang="en-US" sz="3300" dirty="0" smtClean="0"/>
              <a:t>5</a:t>
            </a:r>
            <a:endParaRPr lang="en-US" sz="3300" dirty="0"/>
          </a:p>
        </p:txBody>
      </p:sp>
      <p:sp>
        <p:nvSpPr>
          <p:cNvPr id="4" name="Action Button: Custom 3">
            <a:hlinkClick r:id="rId3" action="ppaction://hlinksldjump" highlightClick="1"/>
          </p:cNvPr>
          <p:cNvSpPr/>
          <p:nvPr/>
        </p:nvSpPr>
        <p:spPr>
          <a:xfrm>
            <a:off x="7639050" y="6248400"/>
            <a:ext cx="150495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hlinkClick r:id="rId3" action="ppaction://hlinksldjump"/>
              </a:rPr>
              <a:t>Game Board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286000"/>
            <a:ext cx="7583487" cy="3962400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500" dirty="0" smtClean="0">
                <a:latin typeface="+mj-lt"/>
              </a:rPr>
              <a:t>What </a:t>
            </a:r>
            <a:r>
              <a:rPr lang="en-US" sz="3500" dirty="0">
                <a:latin typeface="+mj-lt"/>
              </a:rPr>
              <a:t>does motion mean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 smtClean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How fast something moves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The location of an object</a:t>
            </a:r>
          </a:p>
          <a:p>
            <a:pPr marL="514350" indent="-514350" algn="ctr">
              <a:buAutoNum type="alphaLcParenR"/>
            </a:pPr>
            <a:r>
              <a:rPr lang="en-US" sz="3200" dirty="0">
                <a:latin typeface="+mj-lt"/>
              </a:rPr>
              <a:t>A change in the position of an object.</a:t>
            </a:r>
            <a:br>
              <a:rPr lang="en-US" sz="3200" dirty="0">
                <a:latin typeface="+mj-lt"/>
              </a:rPr>
            </a:b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4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438400"/>
            <a:ext cx="7583487" cy="3276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How does a person's position change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 smtClean="0">
              <a:latin typeface="+mj-lt"/>
            </a:endParaRPr>
          </a:p>
          <a:p>
            <a:pPr marL="742950" indent="-742950" algn="ctr">
              <a:buAutoNum type="alphaLcParenR"/>
            </a:pPr>
            <a:r>
              <a:rPr lang="en-US" sz="3200" dirty="0" smtClean="0">
                <a:latin typeface="+mj-lt"/>
              </a:rPr>
              <a:t>Staying still</a:t>
            </a:r>
          </a:p>
          <a:p>
            <a:pPr marL="742950" indent="-742950" algn="ctr">
              <a:buAutoNum type="alphaLcParenR"/>
            </a:pPr>
            <a:r>
              <a:rPr lang="en-US" sz="3200" dirty="0" smtClean="0">
                <a:latin typeface="+mj-lt"/>
              </a:rPr>
              <a:t>Motion</a:t>
            </a:r>
          </a:p>
          <a:p>
            <a:pPr marL="742950" indent="-742950" algn="ctr">
              <a:buAutoNum type="alphaLcParenR"/>
            </a:pPr>
            <a:r>
              <a:rPr lang="en-US" sz="3200" dirty="0">
                <a:latin typeface="+mj-lt"/>
              </a:rPr>
              <a:t>V</a:t>
            </a:r>
            <a:r>
              <a:rPr lang="en-US" sz="3200" dirty="0" smtClean="0">
                <a:latin typeface="+mj-lt"/>
              </a:rPr>
              <a:t>ibration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Position and Motion </a:t>
            </a:r>
            <a:r>
              <a:rPr lang="en-US" sz="3300" baseline="0" dirty="0" smtClean="0"/>
              <a:t>Question </a:t>
            </a:r>
            <a:r>
              <a:rPr lang="en-US" sz="3300" baseline="0" dirty="0" smtClean="0"/>
              <a:t>5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33600"/>
            <a:ext cx="7583487" cy="39041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dirty="0">
                <a:latin typeface="+mj-lt"/>
              </a:rPr>
              <a:t>Which of the following is a contact force</a:t>
            </a:r>
            <a:r>
              <a:rPr lang="en-US" sz="3500" dirty="0" smtClean="0">
                <a:latin typeface="+mj-lt"/>
              </a:rPr>
              <a:t>?</a:t>
            </a:r>
          </a:p>
          <a:p>
            <a:pPr algn="ctr">
              <a:buNone/>
            </a:pPr>
            <a:endParaRPr lang="en-US" sz="3500" dirty="0">
              <a:latin typeface="+mj-lt"/>
            </a:endParaRP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An apple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golf club hitting a golf ball</a:t>
            </a:r>
          </a:p>
          <a:p>
            <a:pPr marL="514350" indent="-514350" algn="ctr">
              <a:buAutoNum type="alphaLcParenR"/>
            </a:pPr>
            <a:r>
              <a:rPr lang="en-US" sz="3200" dirty="0" smtClean="0">
                <a:latin typeface="+mj-lt"/>
              </a:rPr>
              <a:t>A paperclip falling to the floor</a:t>
            </a:r>
            <a:endParaRPr lang="en-US" sz="32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1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81200"/>
            <a:ext cx="7583487" cy="4056530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6600" dirty="0">
                <a:latin typeface="+mj-lt"/>
              </a:rPr>
              <a:t>Name two examples of types of forces.</a:t>
            </a:r>
            <a:endParaRPr lang="en-US" sz="66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</a:t>
            </a:r>
            <a:r>
              <a:rPr lang="en-US" sz="3300" dirty="0" smtClean="0"/>
              <a:t>Question 2</a:t>
            </a:r>
            <a:endParaRPr lang="en-US" sz="3300" dirty="0"/>
          </a:p>
        </p:txBody>
      </p:sp>
      <p:sp>
        <p:nvSpPr>
          <p:cNvPr id="4" name="Action Button: Custom 3">
            <a:hlinkClick r:id="rId2" action="ppaction://hlinksldjump" highlightClick="1"/>
          </p:cNvPr>
          <p:cNvSpPr/>
          <p:nvPr/>
        </p:nvSpPr>
        <p:spPr>
          <a:xfrm>
            <a:off x="7620000" y="6248400"/>
            <a:ext cx="1524000" cy="609600"/>
          </a:xfrm>
          <a:prstGeom prst="actionButtonBlan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Answer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3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C6E7FC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590</TotalTime>
  <Words>1384</Words>
  <Application>Microsoft Office PowerPoint</Application>
  <PresentationFormat>On-screen Show (4:3)</PresentationFormat>
  <Paragraphs>339</Paragraphs>
  <Slides>52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Waveform</vt:lpstr>
      <vt:lpstr>Forces and Motion Review</vt:lpstr>
      <vt:lpstr>PowerPoint Presentation</vt:lpstr>
      <vt:lpstr>Position and Motion Question 1</vt:lpstr>
      <vt:lpstr>Position and Motion Question 2</vt:lpstr>
      <vt:lpstr>Position and Motion Question 3</vt:lpstr>
      <vt:lpstr>Position and Motion Question 4</vt:lpstr>
      <vt:lpstr>Position and Motion Question 5</vt:lpstr>
      <vt:lpstr>Force Question 1</vt:lpstr>
      <vt:lpstr>Force Question 2</vt:lpstr>
      <vt:lpstr>Force Question 3</vt:lpstr>
      <vt:lpstr>Force Question 4</vt:lpstr>
      <vt:lpstr>Force Question 5</vt:lpstr>
      <vt:lpstr>Work and Energy Question 1</vt:lpstr>
      <vt:lpstr>Work and Energy Question 2</vt:lpstr>
      <vt:lpstr>Work and Energy Question 3</vt:lpstr>
      <vt:lpstr>Work and Energy Question 4</vt:lpstr>
      <vt:lpstr>Work and Energy Question 5</vt:lpstr>
      <vt:lpstr>Vocabulary Question 1</vt:lpstr>
      <vt:lpstr>Vocabulary Question 2</vt:lpstr>
      <vt:lpstr>Vocabulary Question 3</vt:lpstr>
      <vt:lpstr>Vocabulary Question 4</vt:lpstr>
      <vt:lpstr>Vocabulary Question 5</vt:lpstr>
      <vt:lpstr>Demonstrate It Question 1</vt:lpstr>
      <vt:lpstr>Demonstrate It Question 2</vt:lpstr>
      <vt:lpstr>Demonstrate It Question 3</vt:lpstr>
      <vt:lpstr>Demonstrate It Question 4</vt:lpstr>
      <vt:lpstr>Demonstrate It Question 5</vt:lpstr>
      <vt:lpstr>Position and Motion Question 1</vt:lpstr>
      <vt:lpstr>Position and Motion Question 2</vt:lpstr>
      <vt:lpstr>Position and Motion Question 3</vt:lpstr>
      <vt:lpstr>Position and Motion Question 4</vt:lpstr>
      <vt:lpstr>Position and Motion Question 5</vt:lpstr>
      <vt:lpstr>Force Question 1</vt:lpstr>
      <vt:lpstr>Force Question 2</vt:lpstr>
      <vt:lpstr>Force Question 3</vt:lpstr>
      <vt:lpstr>Force Question 4</vt:lpstr>
      <vt:lpstr>Force Question 5</vt:lpstr>
      <vt:lpstr>Work and Energy Question 1</vt:lpstr>
      <vt:lpstr>Work and Energy Question 2</vt:lpstr>
      <vt:lpstr>Work and Energy Question 3</vt:lpstr>
      <vt:lpstr>Work and Energy Question 4</vt:lpstr>
      <vt:lpstr>Work and Energy Question 5</vt:lpstr>
      <vt:lpstr>Vocabulary Question 1</vt:lpstr>
      <vt:lpstr>Vocabulary Question 2</vt:lpstr>
      <vt:lpstr>Vocabulary Question 3</vt:lpstr>
      <vt:lpstr>Vocabulary Question 4</vt:lpstr>
      <vt:lpstr>Vocabulary Question 5</vt:lpstr>
      <vt:lpstr>Demonstrate It Question 1</vt:lpstr>
      <vt:lpstr>Demonstrate It Question 2</vt:lpstr>
      <vt:lpstr>Demonstrate It Question 3</vt:lpstr>
      <vt:lpstr>Demonstrate It Question 4</vt:lpstr>
      <vt:lpstr>Demonstrate It Question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Jeopardy Game</dc:title>
  <dc:creator>administrator 0</dc:creator>
  <cp:lastModifiedBy>Bellhorn</cp:lastModifiedBy>
  <cp:revision>58</cp:revision>
  <cp:lastPrinted>2010-02-09T15:31:55Z</cp:lastPrinted>
  <dcterms:created xsi:type="dcterms:W3CDTF">2010-02-09T15:28:45Z</dcterms:created>
  <dcterms:modified xsi:type="dcterms:W3CDTF">2013-12-08T21:37:30Z</dcterms:modified>
</cp:coreProperties>
</file>